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92" r:id="rId4"/>
  </p:sldMasterIdLst>
  <p:notesMasterIdLst>
    <p:notesMasterId r:id="rId15"/>
  </p:notesMasterIdLst>
  <p:handoutMasterIdLst>
    <p:handoutMasterId r:id="rId16"/>
  </p:handoutMasterIdLst>
  <p:sldIdLst>
    <p:sldId id="297" r:id="rId5"/>
    <p:sldId id="292" r:id="rId6"/>
    <p:sldId id="293" r:id="rId7"/>
    <p:sldId id="316" r:id="rId8"/>
    <p:sldId id="301" r:id="rId9"/>
    <p:sldId id="302" r:id="rId10"/>
    <p:sldId id="303" r:id="rId11"/>
    <p:sldId id="304" r:id="rId12"/>
    <p:sldId id="305" r:id="rId13"/>
    <p:sldId id="306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774" autoAdjust="0"/>
  </p:normalViewPr>
  <p:slideViewPr>
    <p:cSldViewPr>
      <p:cViewPr varScale="1">
        <p:scale>
          <a:sx n="88" d="100"/>
          <a:sy n="88" d="100"/>
        </p:scale>
        <p:origin x="1334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5/9/22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53DA-8BF4-4869-96FE-9BCF43372D46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76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53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7903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06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888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71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62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3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F1E3E-4B2F-4895-B65E-28B2E64F39F6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</p:spTree>
    <p:extLst>
      <p:ext uri="{BB962C8B-B14F-4D97-AF65-F5344CB8AC3E}">
        <p14:creationId xmlns:p14="http://schemas.microsoft.com/office/powerpoint/2010/main" val="293764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7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9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5/9/22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9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9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5/9/22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633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649" r:id="rId18"/>
    <p:sldLayoutId id="2147483652" r:id="rId19"/>
    <p:sldLayoutId id="2147483653" r:id="rId20"/>
    <p:sldLayoutId id="2147483654" r:id="rId21"/>
    <p:sldLayoutId id="2147483656" r:id="rId22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9000">
              <a:srgbClr val="AAB5CA"/>
            </a:gs>
            <a:gs pos="100000">
              <a:srgbClr val="002060"/>
            </a:gs>
            <a:gs pos="25000">
              <a:schemeClr val="tx2"/>
            </a:gs>
            <a:gs pos="100000">
              <a:schemeClr val="accent2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راهنمای نگارش پایان نامه دانشگاه آزاد شهر قدس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pPr marL="68580" indent="0" algn="ctr">
              <a:buNone/>
            </a:pPr>
            <a:r>
              <a:rPr lang="fa-IR" sz="3200" dirty="0" smtClean="0">
                <a:solidFill>
                  <a:schemeClr val="bg1"/>
                </a:solidFill>
              </a:rPr>
              <a:t>عنوان </a:t>
            </a:r>
            <a:r>
              <a:rPr lang="fa-IR" sz="3200" dirty="0" smtClean="0">
                <a:solidFill>
                  <a:schemeClr val="bg1"/>
                </a:solidFill>
              </a:rPr>
              <a:t>تمرین 1</a:t>
            </a:r>
            <a:r>
              <a:rPr lang="fa-IR" sz="3200" dirty="0" smtClean="0">
                <a:solidFill>
                  <a:schemeClr val="bg1"/>
                </a:solidFill>
              </a:rPr>
              <a:t> :</a:t>
            </a:r>
            <a:r>
              <a:rPr lang="fa-IR" sz="3200" dirty="0" smtClean="0">
                <a:solidFill>
                  <a:schemeClr val="bg1"/>
                </a:solidFill>
              </a:rPr>
              <a:t>وید چیست ؟</a:t>
            </a:r>
            <a:r>
              <a:rPr lang="fa-IR" sz="3200" dirty="0" smtClean="0">
                <a:solidFill>
                  <a:schemeClr val="bg1"/>
                </a:solidFill>
              </a:rPr>
              <a:t> </a:t>
            </a:r>
            <a:endParaRPr lang="fa-IR" sz="3200" dirty="0" smtClean="0">
              <a:solidFill>
                <a:schemeClr val="bg1"/>
              </a:solidFill>
            </a:endParaRPr>
          </a:p>
          <a:p>
            <a:pPr marL="68580" indent="0" algn="ctr">
              <a:buNone/>
            </a:pPr>
            <a:r>
              <a:rPr lang="fa-IR" sz="3200" dirty="0" smtClean="0">
                <a:solidFill>
                  <a:schemeClr val="bg1"/>
                </a:solidFill>
              </a:rPr>
              <a:t> </a:t>
            </a:r>
            <a:r>
              <a:rPr lang="fa-IR" sz="3200" dirty="0">
                <a:solidFill>
                  <a:schemeClr val="bg1"/>
                </a:solidFill>
              </a:rPr>
              <a:t>عنوان </a:t>
            </a:r>
            <a:r>
              <a:rPr lang="fa-IR" sz="3200" dirty="0" smtClean="0">
                <a:solidFill>
                  <a:schemeClr val="bg1"/>
                </a:solidFill>
              </a:rPr>
              <a:t>تمرین 2: انواع فایروال و روش کار آنها</a:t>
            </a:r>
          </a:p>
          <a:p>
            <a:pPr marL="68580" indent="0" algn="ctr">
              <a:buNone/>
            </a:pPr>
            <a:endParaRPr lang="fa-IR" sz="3200" dirty="0" smtClean="0">
              <a:solidFill>
                <a:schemeClr val="bg1"/>
              </a:solidFill>
            </a:endParaRPr>
          </a:p>
          <a:p>
            <a:pPr marL="68580" indent="0" algn="ctr">
              <a:buNone/>
            </a:pPr>
            <a:r>
              <a:rPr lang="fa-IR" dirty="0" smtClean="0">
                <a:solidFill>
                  <a:schemeClr val="bg1"/>
                </a:solidFill>
              </a:rPr>
              <a:t>نام دانشجو : سجاد صادقنیا </a:t>
            </a:r>
          </a:p>
          <a:p>
            <a:pPr marL="68580" indent="0" algn="ctr">
              <a:buNone/>
            </a:pPr>
            <a:endParaRPr lang="fa-IR" dirty="0" smtClean="0">
              <a:solidFill>
                <a:schemeClr val="bg1"/>
              </a:solidFill>
            </a:endParaRPr>
          </a:p>
          <a:p>
            <a:pPr marL="68580" indent="0" algn="ctr">
              <a:buNone/>
            </a:pPr>
            <a:r>
              <a:rPr lang="fa-IR" dirty="0" smtClean="0">
                <a:solidFill>
                  <a:schemeClr val="bg1"/>
                </a:solidFill>
              </a:rPr>
              <a:t>درس </a:t>
            </a:r>
            <a:r>
              <a:rPr lang="fa-IR" dirty="0" smtClean="0">
                <a:solidFill>
                  <a:schemeClr val="bg1"/>
                </a:solidFill>
              </a:rPr>
              <a:t>:شبکه کامپیوتر</a:t>
            </a:r>
            <a:endParaRPr lang="fa-IR" dirty="0" smtClean="0">
              <a:solidFill>
                <a:schemeClr val="bg1"/>
              </a:solidFill>
            </a:endParaRPr>
          </a:p>
          <a:p>
            <a:pPr marL="68580" indent="0" algn="ctr">
              <a:buNone/>
            </a:pPr>
            <a:endParaRPr lang="fa-IR" dirty="0" smtClean="0">
              <a:solidFill>
                <a:schemeClr val="bg1"/>
              </a:solidFill>
            </a:endParaRPr>
          </a:p>
          <a:p>
            <a:pPr marL="68580" indent="0" algn="ctr">
              <a:buNone/>
            </a:pPr>
            <a:r>
              <a:rPr lang="fa-IR" dirty="0" smtClean="0">
                <a:solidFill>
                  <a:schemeClr val="bg1"/>
                </a:solidFill>
              </a:rPr>
              <a:t>نام استاد </a:t>
            </a:r>
            <a:r>
              <a:rPr lang="fa-IR" dirty="0" smtClean="0">
                <a:solidFill>
                  <a:schemeClr val="bg1"/>
                </a:solidFill>
              </a:rPr>
              <a:t>: مرضیه بهرامی </a:t>
            </a:r>
          </a:p>
          <a:p>
            <a:pPr marL="68580" indent="0" algn="ctr">
              <a:buNone/>
            </a:pPr>
            <a:endParaRPr lang="fa-IR" dirty="0">
              <a:solidFill>
                <a:schemeClr val="bg1"/>
              </a:solidFill>
            </a:endParaRPr>
          </a:p>
          <a:p>
            <a:pPr marL="68580" indent="0" algn="ctr">
              <a:buNone/>
            </a:pPr>
            <a:r>
              <a:rPr lang="fa-IR" dirty="0" smtClean="0">
                <a:solidFill>
                  <a:schemeClr val="bg1"/>
                </a:solidFill>
              </a:rPr>
              <a:t>تاریخ تحویل پروژه : </a:t>
            </a:r>
            <a:r>
              <a:rPr lang="fa-IR" dirty="0" smtClean="0">
                <a:solidFill>
                  <a:schemeClr val="bg1"/>
                </a:solidFill>
              </a:rPr>
              <a:t>01/02/20</a:t>
            </a:r>
            <a:endParaRPr lang="fa-I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4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0"/>
            <a:ext cx="7511473" cy="6858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</a:effectLst>
              </a:rPr>
              <a:t>Next-generation firewall – NGFWS</a:t>
            </a:r>
            <a:endParaRPr lang="en-US" sz="2400" dirty="0">
              <a:solidFill>
                <a:schemeClr val="bg1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01107"/>
            <a:ext cx="9144000" cy="4456893"/>
          </a:xfrm>
        </p:spPr>
        <p:txBody>
          <a:bodyPr>
            <a:normAutofit/>
          </a:bodyPr>
          <a:lstStyle/>
          <a:p>
            <a:pPr marL="0" indent="0" algn="ctr" rtl="1">
              <a:lnSpc>
                <a:spcPct val="150000"/>
              </a:lnSpc>
              <a:spcBef>
                <a:spcPts val="0"/>
              </a:spcBef>
              <a:buNone/>
            </a:pPr>
            <a:r>
              <a:rPr lang="fa-IR" sz="1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فایروال نسل بعدی - 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NGFWS</a:t>
            </a:r>
            <a:endParaRPr lang="fa-IR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algn="r" rtl="1"/>
            <a:r>
              <a:rPr lang="fa-IR" dirty="0" smtClean="0"/>
              <a:t>این فایروال برسی ترافیک و بسته و اعمال سیاست امنیتی های شبکه و مقابله با بد افزار ها را بر عهده دارد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-41247"/>
            <a:ext cx="774259" cy="1146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31826"/>
            <a:ext cx="3962400" cy="18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0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77"/>
            <a:ext cx="8001000" cy="1902823"/>
          </a:xfrm>
        </p:spPr>
        <p:txBody>
          <a:bodyPr/>
          <a:lstStyle/>
          <a:p>
            <a:pPr algn="ctr"/>
            <a:r>
              <a:rPr lang="en-US" dirty="0"/>
              <a:t>Exercise Title </a:t>
            </a:r>
            <a:r>
              <a:rPr lang="en-US" dirty="0" smtClean="0"/>
              <a:t>1</a:t>
            </a:r>
            <a:r>
              <a:rPr lang="fa-IR" dirty="0" smtClean="0"/>
              <a:t/>
            </a:r>
            <a:br>
              <a:rPr lang="fa-IR" dirty="0" smtClean="0"/>
            </a:br>
            <a:r>
              <a:rPr lang="en-US" sz="3200" dirty="0" smtClean="0">
                <a:solidFill>
                  <a:srgbClr val="C00000"/>
                </a:solidFill>
              </a:rPr>
              <a:t>VOID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2362200"/>
            <a:ext cx="8153400" cy="2133600"/>
          </a:xfrm>
        </p:spPr>
        <p:txBody>
          <a:bodyPr wrap="square" tIns="0">
            <a:noAutofit/>
          </a:bodyPr>
          <a:lstStyle/>
          <a:p>
            <a:pPr marL="0" algn="ctr">
              <a:spcBef>
                <a:spcPts val="0"/>
              </a:spcBef>
            </a:pP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Provider: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sajad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</a:rPr>
              <a:t>sadeghnia</a:t>
            </a:r>
            <a:endParaRPr lang="fa-IR" sz="2000" dirty="0" smtClean="0">
              <a:solidFill>
                <a:schemeClr val="tx1"/>
              </a:solidFill>
              <a:latin typeface="+mj-lt"/>
            </a:endParaRPr>
          </a:p>
          <a:p>
            <a:pPr marL="0" algn="ctr">
              <a:spcBef>
                <a:spcPts val="0"/>
              </a:spcBef>
            </a:pPr>
            <a:endParaRPr lang="en-US" sz="2000" dirty="0" smtClean="0">
              <a:latin typeface="+mj-lt"/>
            </a:endParaRPr>
          </a:p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Supervisor: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Ms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.</a:t>
            </a:r>
            <a:r>
              <a:rPr lang="en-US" sz="2000" dirty="0">
                <a:latin typeface="+mj-lt"/>
              </a:rPr>
              <a:t> </a:t>
            </a:r>
            <a:r>
              <a:rPr lang="en-US" dirty="0" err="1"/>
              <a:t>Bahrami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  <a:p>
            <a:pPr marL="0" algn="ctr">
              <a:spcBef>
                <a:spcPts val="0"/>
              </a:spcBef>
            </a:pPr>
            <a:endParaRPr lang="fa-IR" sz="2000" dirty="0" smtClean="0">
              <a:latin typeface="+mj-lt"/>
            </a:endParaRPr>
          </a:p>
          <a:p>
            <a:pPr algn="ctr">
              <a:spcBef>
                <a:spcPts val="0"/>
              </a:spcBef>
            </a:pPr>
            <a:r>
              <a:rPr lang="en-US" sz="2000" dirty="0" err="1" smtClean="0">
                <a:solidFill>
                  <a:srgbClr val="FF0000"/>
                </a:solidFill>
                <a:latin typeface="+mj-lt"/>
              </a:rPr>
              <a:t>Lesson:</a:t>
            </a:r>
            <a:r>
              <a:rPr lang="en-US" dirty="0" err="1" smtClean="0">
                <a:solidFill>
                  <a:schemeClr val="tx2"/>
                </a:solidFill>
              </a:rPr>
              <a:t>computer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network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0" algn="ctr">
              <a:spcBef>
                <a:spcPts val="0"/>
              </a:spcBef>
            </a:pPr>
            <a:endParaRPr lang="en-US" sz="2000" dirty="0">
              <a:latin typeface="+mj-lt"/>
            </a:endParaRPr>
          </a:p>
          <a:p>
            <a:pPr marL="0" algn="ctr"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Date of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submission:</a:t>
            </a:r>
            <a:r>
              <a:rPr lang="fa-IR" dirty="0" smtClean="0">
                <a:solidFill>
                  <a:schemeClr val="tx1"/>
                </a:solidFill>
              </a:rPr>
              <a:t>2022/05/10</a:t>
            </a:r>
            <a:endParaRPr lang="fa-IR" sz="20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 descr="لوگوی دانشگاه آزاد - عکس نود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45" y="0"/>
            <a:ext cx="641755" cy="4660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5029200"/>
          </a:xfrm>
        </p:spPr>
        <p:txBody>
          <a:bodyPr>
            <a:normAutofit/>
          </a:bodyPr>
          <a:lstStyle/>
          <a:p>
            <a:pPr marL="68580" indent="0" algn="ctr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void</a:t>
            </a:r>
          </a:p>
          <a:p>
            <a:pPr marL="68580" indent="0" algn="r" rtl="1">
              <a:buNone/>
            </a:pPr>
            <a:r>
              <a:rPr lang="fa-IR" sz="2400" dirty="0" smtClean="0"/>
              <a:t>معمولا توابع برای اثر جانبی یا خروجی خاصی فراخوانی میشوند اما تابع وید قابل خروجی نیست پس هرگاه بخواهیم تابعی بدون خروجی را ایجاد کینم از کلمه وید </a:t>
            </a:r>
            <a:r>
              <a:rPr lang="en-US" sz="2400" dirty="0" smtClean="0"/>
              <a:t>void </a:t>
            </a:r>
            <a:r>
              <a:rPr lang="fa-IR" sz="2400" dirty="0"/>
              <a:t> </a:t>
            </a:r>
            <a:r>
              <a:rPr lang="fa-IR" sz="2400" dirty="0" smtClean="0"/>
              <a:t>استفاده میکینم و تابع پیغام خاصی رو به ما ارئه میده یا دستوری را انجام میدهد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US" sz="1050" dirty="0"/>
          </a:p>
          <a:p>
            <a:pPr marL="68580" indent="0">
              <a:buNone/>
            </a:pPr>
            <a:endParaRPr lang="en-US" sz="1050" dirty="0"/>
          </a:p>
          <a:p>
            <a:pPr marL="68580" indent="0">
              <a:buNone/>
            </a:pPr>
            <a:endParaRPr lang="en-US" sz="1050" dirty="0"/>
          </a:p>
          <a:p>
            <a:pPr marL="68580" indent="0">
              <a:buNone/>
            </a:pPr>
            <a:endParaRPr lang="en-US" sz="1050" dirty="0"/>
          </a:p>
          <a:p>
            <a:pPr marL="68580" indent="0">
              <a:buNone/>
            </a:pPr>
            <a:endParaRPr lang="en-US" sz="10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411" y="0"/>
            <a:ext cx="640135" cy="469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"/>
            <a:ext cx="2590800" cy="175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77"/>
            <a:ext cx="8001000" cy="1902823"/>
          </a:xfrm>
        </p:spPr>
        <p:txBody>
          <a:bodyPr/>
          <a:lstStyle/>
          <a:p>
            <a:pPr algn="ctr"/>
            <a:r>
              <a:rPr lang="en-US" dirty="0"/>
              <a:t>Exercise </a:t>
            </a:r>
            <a:r>
              <a:rPr lang="en-US" dirty="0" smtClean="0"/>
              <a:t>Title 2</a:t>
            </a:r>
            <a:r>
              <a:rPr lang="fa-IR" dirty="0" smtClean="0"/>
              <a:t/>
            </a:r>
            <a:br>
              <a:rPr lang="fa-IR" dirty="0" smtClean="0"/>
            </a:br>
            <a:r>
              <a:rPr lang="en-US" sz="3200" dirty="0" smtClean="0">
                <a:solidFill>
                  <a:srgbClr val="C00000"/>
                </a:solidFill>
              </a:rPr>
              <a:t>Firewall </a:t>
            </a:r>
            <a:r>
              <a:rPr lang="en-US" sz="3200" dirty="0">
                <a:solidFill>
                  <a:srgbClr val="C00000"/>
                </a:solidFill>
              </a:rPr>
              <a:t>and 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rgbClr val="C00000"/>
                </a:solidFill>
              </a:rPr>
              <a:t>types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2362200"/>
            <a:ext cx="8153400" cy="2133600"/>
          </a:xfrm>
        </p:spPr>
        <p:txBody>
          <a:bodyPr wrap="square" tIns="0">
            <a:noAutofit/>
          </a:bodyPr>
          <a:lstStyle/>
          <a:p>
            <a:pPr marL="0" algn="ctr">
              <a:spcBef>
                <a:spcPts val="0"/>
              </a:spcBef>
            </a:pP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Provider: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sajad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</a:rPr>
              <a:t>sadeghnia</a:t>
            </a:r>
            <a:endParaRPr lang="fa-IR" sz="2000" dirty="0" smtClean="0">
              <a:solidFill>
                <a:schemeClr val="tx1"/>
              </a:solidFill>
              <a:latin typeface="+mj-lt"/>
            </a:endParaRPr>
          </a:p>
          <a:p>
            <a:pPr marL="0" algn="ctr">
              <a:spcBef>
                <a:spcPts val="0"/>
              </a:spcBef>
            </a:pPr>
            <a:endParaRPr lang="en-US" sz="2000" dirty="0" smtClean="0">
              <a:latin typeface="+mj-lt"/>
            </a:endParaRPr>
          </a:p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Supervisor: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Ms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.</a:t>
            </a:r>
            <a:r>
              <a:rPr lang="en-US" sz="2000" dirty="0">
                <a:latin typeface="+mj-lt"/>
              </a:rPr>
              <a:t> </a:t>
            </a:r>
            <a:r>
              <a:rPr lang="en-US" dirty="0" err="1"/>
              <a:t>Bahrami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  <a:p>
            <a:pPr marL="0" algn="ctr">
              <a:spcBef>
                <a:spcPts val="0"/>
              </a:spcBef>
            </a:pPr>
            <a:endParaRPr lang="fa-IR" sz="2000" dirty="0" smtClean="0">
              <a:latin typeface="+mj-lt"/>
            </a:endParaRPr>
          </a:p>
          <a:p>
            <a:pPr algn="ctr">
              <a:spcBef>
                <a:spcPts val="0"/>
              </a:spcBef>
            </a:pPr>
            <a:r>
              <a:rPr lang="en-US" sz="2000" dirty="0" err="1" smtClean="0">
                <a:solidFill>
                  <a:srgbClr val="FF0000"/>
                </a:solidFill>
                <a:latin typeface="+mj-lt"/>
              </a:rPr>
              <a:t>Lesson:</a:t>
            </a:r>
            <a:r>
              <a:rPr lang="en-US" dirty="0" err="1" smtClean="0">
                <a:solidFill>
                  <a:schemeClr val="tx2"/>
                </a:solidFill>
              </a:rPr>
              <a:t>computer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network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0" algn="ctr">
              <a:spcBef>
                <a:spcPts val="0"/>
              </a:spcBef>
            </a:pPr>
            <a:endParaRPr lang="en-US" sz="2000" dirty="0">
              <a:latin typeface="+mj-lt"/>
            </a:endParaRPr>
          </a:p>
          <a:p>
            <a:pPr marL="0" algn="ctr"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Date of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submission:</a:t>
            </a:r>
            <a:r>
              <a:rPr lang="fa-IR" dirty="0" smtClean="0">
                <a:solidFill>
                  <a:schemeClr val="tx1"/>
                </a:solidFill>
              </a:rPr>
              <a:t>2022/05/10</a:t>
            </a:r>
            <a:endParaRPr lang="fa-IR" sz="20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 descr="لوگوی دانشگاه آزاد - عکس نود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45" y="0"/>
            <a:ext cx="641755" cy="4660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28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8382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Firewall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0" y="2819400"/>
            <a:ext cx="9143999" cy="51054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endParaRPr lang="en-US" dirty="0" smtClean="0">
              <a:effectLst/>
            </a:endParaRPr>
          </a:p>
          <a:p>
            <a:pPr marL="0" indent="0" algn="r">
              <a:buNone/>
            </a:pPr>
            <a:endParaRPr lang="en-US" dirty="0">
              <a:effectLst/>
            </a:endParaRPr>
          </a:p>
          <a:p>
            <a:pPr marL="0" indent="0" algn="r">
              <a:buNone/>
            </a:pPr>
            <a:r>
              <a:rPr lang="fa-IR" sz="2400" dirty="0"/>
              <a:t>به نرم‌افزار یا سخت‌افزارهایی گفته </a:t>
            </a:r>
            <a:r>
              <a:rPr lang="fa-IR" sz="2400" dirty="0" smtClean="0"/>
              <a:t>می‌شود که وظیفه ایمن سازی ترافیک  رد بدل شده در شبکه را کنترل میکند </a:t>
            </a:r>
          </a:p>
          <a:p>
            <a:pPr marL="0" indent="0" algn="r">
              <a:buNone/>
            </a:pPr>
            <a:endParaRPr lang="en-US" dirty="0">
              <a:effectLst/>
            </a:endParaRPr>
          </a:p>
          <a:p>
            <a:pPr marL="0" indent="0" algn="r">
              <a:buNone/>
            </a:pPr>
            <a:endParaRPr lang="en-US" dirty="0" smtClean="0">
              <a:effectLst/>
            </a:endParaRPr>
          </a:p>
          <a:p>
            <a:pPr marL="0" indent="0" algn="r">
              <a:buNone/>
            </a:pPr>
            <a:endParaRPr lang="en-US" dirty="0">
              <a:effectLst/>
            </a:endParaRPr>
          </a:p>
          <a:p>
            <a:pPr marL="0" indent="0" algn="r">
              <a:buNone/>
            </a:pPr>
            <a:endParaRPr lang="en-US" dirty="0" smtClean="0">
              <a:effectLst/>
            </a:endParaRPr>
          </a:p>
          <a:p>
            <a:pPr marL="0" indent="0" algn="r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accent5"/>
              </a:solidFill>
              <a:effectLst/>
            </a:endParaRPr>
          </a:p>
          <a:p>
            <a:pPr marL="0" indent="0" algn="r">
              <a:buNone/>
            </a:pPr>
            <a:endParaRPr lang="en-US" dirty="0" smtClean="0">
              <a:effectLst/>
            </a:endParaRPr>
          </a:p>
          <a:p>
            <a:pPr marL="0" indent="0" algn="r">
              <a:buNone/>
            </a:pPr>
            <a:r>
              <a:rPr lang="fa-IR" dirty="0"/>
              <a:t>	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86000" y="2971800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-22412"/>
            <a:ext cx="774259" cy="1140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" y="491175"/>
            <a:ext cx="8077200" cy="29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4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0"/>
            <a:ext cx="7511473" cy="762000"/>
          </a:xfrm>
        </p:spPr>
        <p:txBody>
          <a:bodyPr>
            <a:normAutofit/>
          </a:bodyPr>
          <a:lstStyle/>
          <a:p>
            <a:pPr algn="ctr"/>
            <a:r>
              <a:rPr lang="fa-IR" sz="2400" dirty="0" smtClean="0">
                <a:solidFill>
                  <a:schemeClr val="bg1"/>
                </a:solidFill>
              </a:rPr>
              <a:t>انواع فایروال ها </a:t>
            </a:r>
            <a:r>
              <a:rPr lang="en-US" sz="2400" dirty="0">
                <a:solidFill>
                  <a:schemeClr val="bg1"/>
                </a:solidFill>
              </a:rPr>
              <a:t>Packet Filtering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981200"/>
            <a:ext cx="9232459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342900" indent="-342900" algn="ctr" rtl="1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fa-IR" sz="24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فیلترکردن بسته ها</a:t>
            </a:r>
            <a:endParaRPr lang="en-US" sz="2400" dirty="0" smtClean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a-IR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جزو اولین نسل های فایروال است در سال 1980 به وجود آمد که با یک روتر کار میکند که بسته های ورودی و ترافیک ها را با قوانین مقایسه میکنن در صورت بی عیب بودن انها را انتقال میدهند یا مشکلی وجود داشته باشد حذف میکنن </a:t>
            </a: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a-IR" sz="1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مزیت ها</a:t>
            </a:r>
            <a:r>
              <a:rPr lang="fa-IR" sz="1800" dirty="0" smtClean="0"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: کم هزینه بودن تاثیر گذاری کم بر عملکرد شبکه سرعت بالا و سادگی </a:t>
            </a: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a-IR" sz="18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معایب: </a:t>
            </a:r>
            <a:r>
              <a:rPr lang="fa-IR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فایروال امنی نیست به خاطر عدم کنترل </a:t>
            </a:r>
            <a:r>
              <a:rPr lang="fa-IR" sz="1800" dirty="0"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 </a:t>
            </a:r>
            <a:r>
              <a:rPr lang="fa-IR" sz="1800" dirty="0" smtClean="0"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داشتن </a:t>
            </a:r>
            <a:r>
              <a:rPr lang="fa-IR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بسته های اپیکیشن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-12246"/>
            <a:ext cx="774259" cy="1140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83" y="457200"/>
            <a:ext cx="3429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0"/>
            <a:ext cx="7511473" cy="838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Circuit Level Gateways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fa-IR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fa-IR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fa-IR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fa-IR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a-IR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دروازهای های سطح مدار</a:t>
            </a: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a-I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در این نوع فایروال مجوز ها برسی میشوند مجوز از طرف فرستنده و گیرنده بسته و در حالتی که مجوز ها تایید  شوند تمام بسته ها بدون تست دریافت میشوند</a:t>
            </a:r>
            <a:endParaRPr lang="fa-IR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fa-IR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a-IR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مزایا : </a:t>
            </a:r>
            <a:r>
              <a:rPr lang="fa-I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سرعت بالا در قسمت دریافت اطلاعات به خاطر برسی کم تر بسته ها </a:t>
            </a:r>
            <a:endParaRPr lang="fa-IR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a-IR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معایب :</a:t>
            </a:r>
            <a:r>
              <a:rPr lang="fa-I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 برسی نکردن بسته ها </a:t>
            </a:r>
            <a:endParaRPr lang="fa-IR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0" marR="0" lvl="0" indent="0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a-IR" sz="2000" dirty="0" smtClean="0">
              <a:solidFill>
                <a:schemeClr val="accent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-26894"/>
            <a:ext cx="774259" cy="1140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419100"/>
            <a:ext cx="43053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"/>
            <a:ext cx="7511473" cy="6095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application-level gateways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59" y="2933700"/>
            <a:ext cx="9055541" cy="4381500"/>
          </a:xfrm>
        </p:spPr>
        <p:txBody>
          <a:bodyPr>
            <a:normAutofit/>
          </a:bodyPr>
          <a:lstStyle/>
          <a:p>
            <a:pPr marL="342900" marR="0" lvl="0" indent="-34290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a-IR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دروازه های سطح برنامه </a:t>
            </a:r>
            <a:endParaRPr lang="fa-IR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0" marR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به این نوع فایروال ها فایروال پروکسی سرور گفته میشود و با فایروال سرکیت لول مشابه است با یک تفاوت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0" lvl="0" indent="0" algn="just" rtl="1">
              <a:lnSpc>
                <a:spcPct val="150000"/>
              </a:lnSpc>
              <a:spcBef>
                <a:spcPts val="0"/>
              </a:spcBef>
              <a:buNone/>
            </a:pPr>
            <a:r>
              <a:rPr lang="fa-IR" dirty="0" smtClean="0"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 که مختص </a:t>
            </a:r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به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application</a:t>
            </a:r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ها می‌باشند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0" marR="0" lvl="0" indent="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مزایا:</a:t>
            </a:r>
            <a:r>
              <a:rPr lang="fa-I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/>
              </a:rPr>
              <a:t>امنیت بیشترو علاوه بر برسی ترافیک ها بسته ها را هم برسی میکند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/>
            </a:endParaRPr>
          </a:p>
          <a:p>
            <a:pPr marL="0" marR="0" lvl="0" indent="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معایب :</a:t>
            </a:r>
            <a:r>
              <a:rPr lang="fa-IR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پیچدگی عملکرد و درگیر کردن سیستم و ایجاد یک بار اضافی به پردازشگر 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-38101"/>
            <a:ext cx="774259" cy="114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59" y="685799"/>
            <a:ext cx="5638800" cy="21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0"/>
            <a:ext cx="7511473" cy="685800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Stateful</a:t>
            </a:r>
            <a:r>
              <a:rPr lang="en-US" sz="2400" dirty="0">
                <a:solidFill>
                  <a:schemeClr val="bg1"/>
                </a:solidFill>
              </a:rPr>
              <a:t> Inspection Firewalls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43200"/>
            <a:ext cx="9144000" cy="4382975"/>
          </a:xfrm>
        </p:spPr>
        <p:txBody>
          <a:bodyPr/>
          <a:lstStyle/>
          <a:p>
            <a:pPr marL="0" indent="0" algn="ctr" rtl="1">
              <a:buNone/>
            </a:pPr>
            <a:r>
              <a:rPr lang="fa-IR" dirty="0" smtClean="0">
                <a:solidFill>
                  <a:schemeClr val="bg1"/>
                </a:solidFill>
              </a:rPr>
              <a:t>فایروال بازرسی دولتی</a:t>
            </a:r>
            <a:endParaRPr lang="fa-IR" dirty="0">
              <a:solidFill>
                <a:schemeClr val="bg1"/>
              </a:solidFill>
            </a:endParaRPr>
          </a:p>
          <a:p>
            <a:pPr marL="0" indent="0" algn="r" rtl="1">
              <a:buNone/>
            </a:pPr>
            <a:r>
              <a:rPr lang="fa-IR" dirty="0" smtClean="0"/>
              <a:t>این فایروال ترکیبی از سه فایروال است سرکیت لول  و اپیکیشن  لول و پکت فیلترینگ </a:t>
            </a:r>
            <a:endParaRPr lang="fa-IR" dirty="0"/>
          </a:p>
          <a:p>
            <a:pPr marL="0" indent="0" algn="r" rtl="1">
              <a:buNone/>
            </a:pPr>
            <a:r>
              <a:rPr lang="fa-IR" dirty="0" smtClean="0">
                <a:solidFill>
                  <a:schemeClr val="bg1"/>
                </a:solidFill>
              </a:rPr>
              <a:t>مزایا:</a:t>
            </a:r>
            <a:r>
              <a:rPr lang="fa-IR" dirty="0" smtClean="0"/>
              <a:t>امنیت بسیار بالا </a:t>
            </a:r>
          </a:p>
          <a:p>
            <a:pPr marL="0" indent="0" algn="r" rtl="1">
              <a:buNone/>
            </a:pPr>
            <a:r>
              <a:rPr lang="fa-IR" dirty="0" smtClean="0">
                <a:solidFill>
                  <a:schemeClr val="bg1"/>
                </a:solidFill>
              </a:rPr>
              <a:t>معایب</a:t>
            </a:r>
            <a:r>
              <a:rPr lang="fa-IR" dirty="0" smtClean="0"/>
              <a:t>: هزینه بسیار بالا به خاطر احتیاج به سخت افزار و نرم افزار جداگانه است </a:t>
            </a:r>
            <a:endParaRPr lang="fa-I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249" y="-76200"/>
            <a:ext cx="774259" cy="1140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493825"/>
            <a:ext cx="49625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5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4F8C5F-3299-40B6-8D2E-B3BC119A914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405</Words>
  <Application>Microsoft Office PowerPoint</Application>
  <PresentationFormat>On-screen Show (4:3)</PresentationFormat>
  <Paragraphs>76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</vt:lpstr>
      <vt:lpstr>Calibri</vt:lpstr>
      <vt:lpstr>Century Gothic</vt:lpstr>
      <vt:lpstr>B Nazanin</vt:lpstr>
      <vt:lpstr>Wingdings 3</vt:lpstr>
      <vt:lpstr>Symbol</vt:lpstr>
      <vt:lpstr>Arial</vt:lpstr>
      <vt:lpstr>Ion</vt:lpstr>
      <vt:lpstr>PowerPoint Presentation</vt:lpstr>
      <vt:lpstr>Exercise Title 1 VOID</vt:lpstr>
      <vt:lpstr>PowerPoint Presentation</vt:lpstr>
      <vt:lpstr>Exercise Title 2 Firewall and  types</vt:lpstr>
      <vt:lpstr>Firewall </vt:lpstr>
      <vt:lpstr>انواع فایروال ها Packet Filtering</vt:lpstr>
      <vt:lpstr>Circuit Level Gateways</vt:lpstr>
      <vt:lpstr>application-level gateways</vt:lpstr>
      <vt:lpstr>Stateful Inspection Firewalls</vt:lpstr>
      <vt:lpstr>Next-generation firewall – NGFWS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2021-11-16T13:06:24Z</dcterms:created>
  <dcterms:modified xsi:type="dcterms:W3CDTF">2022-05-09T11:00:18Z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